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Raleway" panose="020B0604020202020204" charset="0"/>
      <p:regular r:id="rId13"/>
      <p:bold r:id="rId14"/>
      <p:italic r:id="rId15"/>
      <p:boldItalic r:id="rId16"/>
    </p:embeddedFont>
    <p:embeddedFont>
      <p:font typeface="Playfair Display" panose="020B0604020202020204" charset="0"/>
      <p:regular r:id="rId17"/>
      <p:bold r:id="rId18"/>
      <p:italic r:id="rId19"/>
      <p:boldItalic r:id="rId20"/>
    </p:embeddedFont>
    <p:embeddedFont>
      <p:font typeface="IBM Plex Sans Condensed" panose="020B0604020202020204" charset="0"/>
      <p:regular r:id="rId21"/>
      <p:bold r:id="rId22"/>
      <p:italic r:id="rId23"/>
      <p:boldItalic r:id="rId24"/>
    </p:embeddedFont>
    <p:embeddedFont>
      <p:font typeface="Frank Ruhl Libre Light" panose="020B0604020202020204" charset="-79"/>
      <p:regular r:id="rId25"/>
      <p:bold r:id="rId26"/>
    </p:embeddedFont>
    <p:embeddedFont>
      <p:font typeface="Frank Ruhl Libre" panose="020B0604020202020204" charset="-79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EE899-A8AE-4077-B0F5-3458B1DC1F35}">
  <a:tblStyle styleId="{4DEEE899-A8AE-4077-B0F5-3458B1DC1F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9776608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9776608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98934052e_2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98934052e_2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98934052e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98934052e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c7da86a95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c7da86a95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e1854fb9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e1854fb9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98934052e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98934052e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98934052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98934052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Need to explore ways to support our students SEL--- especially students who have been remote all year--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8b1ab626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8b1ab626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bab813a4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bab813a4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998100" y="604500"/>
            <a:ext cx="3597600" cy="39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3" name="Google Shape;13;p2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81124" y="3773525"/>
            <a:ext cx="1829974" cy="64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17;p3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1991250" y="1583350"/>
            <a:ext cx="36156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991250" y="2840051"/>
            <a:ext cx="3615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rgbClr val="6B6E81"/>
              </a:buClr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62625" y="4011400"/>
            <a:ext cx="1448475" cy="50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1991250" y="604500"/>
            <a:ext cx="3615600" cy="39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◎"/>
              <a:defRPr sz="2400"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2400"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0" y="2092500"/>
            <a:ext cx="15243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“</a:t>
            </a:r>
            <a:endParaRPr sz="9600" b="1">
              <a:solidFill>
                <a:srgbClr val="D9DCE6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" name="Google Shape;29;p5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marL="914400" lvl="1" indent="-31750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55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304975" y="3925900"/>
            <a:ext cx="1589325" cy="556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2/3">
  <p:cSld name="TITLE_AND_BODY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" name="Google Shape;36;p6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35994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183375" y="1026000"/>
            <a:ext cx="24672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marL="1371600" lvl="2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5061144" y="1026000"/>
            <a:ext cx="24672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marL="1371600" lvl="2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9" name="Google Shape;49;p8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2183375" y="1026000"/>
            <a:ext cx="16635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028447" y="1026000"/>
            <a:ext cx="16635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5873519" y="1026000"/>
            <a:ext cx="16635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400"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400"/>
            </a:lvl2pPr>
            <a:lvl3pPr marL="1371600" lvl="2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7" name="Google Shape;57;p9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2" name="Google Shape;62;p10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57200" y="1025950"/>
            <a:ext cx="1237200" cy="309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>
              <a:spcBef>
                <a:spcPts val="360"/>
              </a:spcBef>
              <a:spcAft>
                <a:spcPts val="80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1D3E7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113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sz="1600" b="1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marL="914400" lvl="1" indent="-3175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marL="1371600" lvl="2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marL="1828800" lvl="3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marL="2286000" lvl="4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marL="2743200" lvl="5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marL="3200400" lvl="6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marL="3657600" lvl="7" indent="-355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marL="4114800" lvl="8" indent="-35560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1998100" y="604500"/>
            <a:ext cx="3597600" cy="3934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SRVUSD Summer School 2021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50" y="1863700"/>
            <a:ext cx="1380749" cy="138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0" y="1026000"/>
            <a:ext cx="1900500" cy="13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Raleway"/>
                <a:ea typeface="Raleway"/>
                <a:cs typeface="Raleway"/>
                <a:sym typeface="Raleway"/>
              </a:rPr>
              <a:t>Curriculum &amp; Instruction</a:t>
            </a:r>
            <a:endParaRPr sz="27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2184125" y="805425"/>
            <a:ext cx="5345700" cy="3297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aleway"/>
              <a:buChar char="★"/>
            </a:pPr>
            <a:r>
              <a:rPr lang="en" sz="1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Students will have </a:t>
            </a:r>
            <a:r>
              <a:rPr lang="en" sz="17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pre and post universal assessments</a:t>
            </a:r>
            <a:r>
              <a:rPr lang="en" sz="1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for ELA and math (e.g. Fastbridge).</a:t>
            </a:r>
            <a:endParaRPr sz="1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aleway"/>
              <a:buChar char="★"/>
            </a:pPr>
            <a:r>
              <a:rPr lang="en" sz="17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Post assessment data</a:t>
            </a:r>
            <a:r>
              <a:rPr lang="en" sz="1700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will be communicated to fall 2021 teachers.</a:t>
            </a:r>
            <a:endParaRPr sz="1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aleway"/>
              <a:buChar char="★"/>
            </a:pPr>
            <a:r>
              <a:rPr lang="en" sz="1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 combination of </a:t>
            </a:r>
            <a:r>
              <a:rPr lang="en" sz="17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teacher created curriculum and online platforms </a:t>
            </a:r>
            <a:r>
              <a:rPr lang="en" sz="17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will be used, depending on the data and the needs of students.</a:t>
            </a:r>
            <a:endParaRPr sz="17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650" y="2519275"/>
            <a:ext cx="1211199" cy="16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>
            <a:spLocks noGrp="1"/>
          </p:cNvSpPr>
          <p:nvPr>
            <p:ph type="title"/>
          </p:nvPr>
        </p:nvSpPr>
        <p:spPr>
          <a:xfrm>
            <a:off x="291300" y="1026000"/>
            <a:ext cx="1341900" cy="15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Purpose of Summer School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2170000" y="555150"/>
            <a:ext cx="5345700" cy="395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➢"/>
            </a:pPr>
            <a:r>
              <a:rPr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Support students’ </a:t>
            </a:r>
            <a:r>
              <a:rPr lang="en" sz="18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understanding of the essential standards</a:t>
            </a:r>
            <a:r>
              <a:rPr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needed for their next grade level/course.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➢"/>
            </a:pP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Support students’ </a:t>
            </a:r>
            <a:r>
              <a:rPr lang="en" sz="18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social emotional well-being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➢"/>
            </a:pPr>
            <a:r>
              <a:rPr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Opportunity to </a:t>
            </a:r>
            <a:r>
              <a:rPr lang="en" sz="18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remediate a grade</a:t>
            </a:r>
            <a:r>
              <a:rPr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of D/F.  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875" y="2727175"/>
            <a:ext cx="1268750" cy="126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164125" y="1026000"/>
            <a:ext cx="1566900" cy="84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Raleway"/>
                <a:ea typeface="Raleway"/>
                <a:cs typeface="Raleway"/>
                <a:sym typeface="Raleway"/>
              </a:rPr>
              <a:t>Format</a:t>
            </a:r>
            <a:endParaRPr sz="3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6" name="Google Shape;86;p14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1"/>
          </p:nvPr>
        </p:nvSpPr>
        <p:spPr>
          <a:xfrm>
            <a:off x="2014550" y="278600"/>
            <a:ext cx="5736000" cy="37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D3E7C"/>
              </a:buClr>
              <a:buSzPts val="1400"/>
              <a:buFont typeface="Raleway"/>
              <a:buChar char="★"/>
            </a:pPr>
            <a:r>
              <a:rPr lang="en" sz="14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All Levels</a:t>
            </a:r>
            <a:endParaRPr sz="1400" b="1">
              <a:solidFill>
                <a:srgbClr val="1D3E7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1D3E7C"/>
              </a:buClr>
              <a:buSzPts val="1400"/>
              <a:buFont typeface="Raleway"/>
              <a:buChar char="★"/>
            </a:pPr>
            <a:r>
              <a:rPr lang="en" sz="14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In Person</a:t>
            </a:r>
            <a:endParaRPr sz="1400" b="1">
              <a:solidFill>
                <a:srgbClr val="1D3E7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★"/>
            </a:pPr>
            <a:r>
              <a:rPr lang="en" sz="15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5 </a:t>
            </a:r>
            <a:r>
              <a:rPr lang="en" sz="14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days</a:t>
            </a:r>
            <a:r>
              <a:rPr lang="en" sz="1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per week</a:t>
            </a:r>
            <a:endParaRPr sz="1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aleway"/>
              <a:buChar char="★"/>
            </a:pP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Approximately</a:t>
            </a:r>
            <a:r>
              <a:rPr lang="en" sz="1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4.5</a:t>
            </a:r>
            <a:r>
              <a:rPr lang="en" sz="14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 hours/day</a:t>
            </a:r>
            <a:endParaRPr sz="1400" b="1">
              <a:solidFill>
                <a:srgbClr val="1D3E7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★"/>
            </a:pPr>
            <a:r>
              <a:rPr lang="en" sz="14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Alternative Remote Learning </a:t>
            </a:r>
            <a:r>
              <a:rPr lang="en" sz="14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will be available</a:t>
            </a:r>
            <a:r>
              <a:rPr lang="en" sz="1400" b="1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400">
                <a:solidFill>
                  <a:schemeClr val="dk1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for students who are identified as needing summer school, but who are unable to commit to attending in person.</a:t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 b="1">
              <a:latin typeface="Frank Ruhl Libre"/>
              <a:ea typeface="Frank Ruhl Libre"/>
              <a:cs typeface="Frank Ruhl Libre"/>
              <a:sym typeface="Frank Ruhl Libre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500" b="1">
              <a:latin typeface="Frank Ruhl Libre"/>
              <a:ea typeface="Frank Ruhl Libre"/>
              <a:cs typeface="Frank Ruhl Libre"/>
              <a:sym typeface="Frank Ruhl Libre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3">
            <a:alphaModFix/>
          </a:blip>
          <a:srcRect l="6836" r="6845"/>
          <a:stretch/>
        </p:blipFill>
        <p:spPr>
          <a:xfrm>
            <a:off x="392625" y="1872300"/>
            <a:ext cx="1260650" cy="20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title"/>
          </p:nvPr>
        </p:nvSpPr>
        <p:spPr>
          <a:xfrm>
            <a:off x="98925" y="1026000"/>
            <a:ext cx="1759200" cy="8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aleway"/>
                <a:ea typeface="Raleway"/>
                <a:cs typeface="Raleway"/>
                <a:sym typeface="Raleway"/>
              </a:rPr>
              <a:t>Locations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1"/>
          </p:nvPr>
        </p:nvSpPr>
        <p:spPr>
          <a:xfrm>
            <a:off x="2177075" y="877625"/>
            <a:ext cx="53457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aleway"/>
              <a:buChar char="★"/>
            </a:pPr>
            <a:r>
              <a:rPr lang="en" sz="15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3 or 4 elementary locations</a:t>
            </a:r>
            <a:r>
              <a:rPr lang="en" sz="1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: Golden View, Rancho Romero, Live Oak (will add a 4th site, if needed).</a:t>
            </a:r>
            <a:endParaRPr sz="1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aleway"/>
              <a:buChar char="★"/>
            </a:pPr>
            <a:r>
              <a:rPr lang="en" sz="15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Iron Horse Middle School</a:t>
            </a:r>
            <a:r>
              <a:rPr lang="en" sz="1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will support our middle school students.</a:t>
            </a:r>
            <a:endParaRPr sz="1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aleway"/>
              <a:buChar char="★"/>
            </a:pPr>
            <a:r>
              <a:rPr lang="en" sz="15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San Ramon Valley High School</a:t>
            </a:r>
            <a:r>
              <a:rPr lang="en" sz="1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will support our high school students.</a:t>
            </a:r>
            <a:endParaRPr sz="1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200" y="1865225"/>
            <a:ext cx="1348650" cy="134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 idx="4294967295"/>
          </p:nvPr>
        </p:nvSpPr>
        <p:spPr>
          <a:xfrm>
            <a:off x="183700" y="1025950"/>
            <a:ext cx="2184000" cy="309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Raleway"/>
                <a:ea typeface="Raleway"/>
                <a:cs typeface="Raleway"/>
                <a:sym typeface="Raleway"/>
              </a:rPr>
              <a:t>  Dates</a:t>
            </a:r>
            <a:endParaRPr sz="2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" name="Google Shape;102;p16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4294967295"/>
          </p:nvPr>
        </p:nvSpPr>
        <p:spPr>
          <a:xfrm>
            <a:off x="2673800" y="1025950"/>
            <a:ext cx="4863000" cy="17211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graphicFrame>
        <p:nvGraphicFramePr>
          <p:cNvPr id="104" name="Google Shape;104;p16"/>
          <p:cNvGraphicFramePr/>
          <p:nvPr/>
        </p:nvGraphicFramePr>
        <p:xfrm>
          <a:off x="108150" y="1127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{4DEEE899-A8AE-4077-B0F5-3458B1DC1F35}</a:tableStyleId>
              </a:tblPr>
              <a:tblGrid>
                <a:gridCol w="319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9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5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DATES/TIMES</a:t>
                      </a:r>
                      <a:endParaRPr sz="20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Dates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Sessions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Hours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Elementary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(ELD, Intervention)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6/14 - 7/9**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Session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8:15 AM - 12:45</a:t>
                      </a:r>
                      <a:r>
                        <a:rPr lang="en" sz="1300" b="1" u="sng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PM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SDC Preschool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6/14-7/9 **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Session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AM Class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8:00 AM - 10:00 AM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PM Class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10:30 AM- 12: 30 PM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ESY Elementary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6/14-7/9 **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Session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8:00 AM - 12:30 PM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Middle School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( ELD, Intervention)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6/14 - 7/9**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Session 1: 6/14 - 6/24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Session 2: 6/28 - 7/9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8:15 AM - 12:45 PM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Math Advancement Program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5/18 - 7/28**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Session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High School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(ELD, Remediation, Scholastic Bridge)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6/14 - 7/23**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Session 1: 6/14 - 7/1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Session 2: 7/6 - 7/23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8:15 AM - 12:45 PM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ESY (MS, HS)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6/14--7/9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3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Session</a:t>
                      </a:r>
                      <a:endParaRPr/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8:00 AM- 12:30 PM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Adult Transition, Reach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6/14 - 7/9**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1 Session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9:00  AM-12:30</a:t>
                      </a:r>
                      <a:r>
                        <a:rPr lang="en" sz="1300" b="1" u="sng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 </a:t>
                      </a:r>
                      <a:r>
                        <a:rPr lang="en" sz="1300" b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PM  </a:t>
                      </a:r>
                      <a:endParaRPr sz="1300" b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63500" marR="63500" marT="63500" marB="63500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113050" y="1026000"/>
            <a:ext cx="1780500" cy="9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Raleway"/>
                <a:ea typeface="Raleway"/>
                <a:cs typeface="Raleway"/>
                <a:sym typeface="Raleway"/>
              </a:rPr>
              <a:t>Programs</a:t>
            </a:r>
            <a:endParaRPr sz="2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2191200" y="1026000"/>
            <a:ext cx="5345700" cy="5623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Elementary:</a:t>
            </a:r>
            <a:r>
              <a:rPr lang="en" sz="22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Intervention, ESY (Extended School Year), ELD (English Language Development) </a:t>
            </a:r>
            <a:endParaRPr sz="21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Middle School:</a:t>
            </a:r>
            <a:r>
              <a:rPr lang="en" sz="22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Intervention, ESY, ELD, middle school math advancement program (MAP)</a:t>
            </a:r>
            <a:endParaRPr sz="21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High School:</a:t>
            </a:r>
            <a:r>
              <a:rPr lang="en" sz="22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21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Remediation/Intervention, ESY, ELD,  9th  grade Scholastic Bridge</a:t>
            </a:r>
            <a:endParaRPr sz="24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500" b="1">
              <a:solidFill>
                <a:srgbClr val="434343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201" y="2070000"/>
            <a:ext cx="1706201" cy="810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199475" y="1026000"/>
            <a:ext cx="1651500" cy="96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Raleway"/>
                <a:ea typeface="Raleway"/>
                <a:cs typeface="Raleway"/>
                <a:sym typeface="Raleway"/>
              </a:rPr>
              <a:t>Students</a:t>
            </a:r>
            <a:endParaRPr sz="28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18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2203800" y="811750"/>
            <a:ext cx="5345700" cy="3926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Elementary </a:t>
            </a:r>
            <a:endParaRPr sz="1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★"/>
            </a:pPr>
            <a:r>
              <a:rPr lang="en" sz="15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1</a:t>
            </a: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s  and </a:t>
            </a:r>
            <a:r>
              <a:rPr lang="en" sz="15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2</a:t>
            </a: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s</a:t>
            </a:r>
            <a:r>
              <a:rPr lang="en" sz="1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on report card</a:t>
            </a:r>
            <a:endParaRPr sz="1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★"/>
            </a:pPr>
            <a:r>
              <a:rPr lang="en" sz="1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Targeted, essential standard </a:t>
            </a: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intervention </a:t>
            </a:r>
            <a:r>
              <a:rPr lang="en" sz="1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★"/>
            </a:pP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Social emotional </a:t>
            </a:r>
            <a:r>
              <a:rPr lang="en" sz="1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support</a:t>
            </a:r>
            <a:endParaRPr sz="1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Middle</a:t>
            </a:r>
            <a:endParaRPr sz="13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★"/>
            </a:pPr>
            <a:r>
              <a:rPr lang="en" sz="1300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Intervention</a:t>
            </a: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: </a:t>
            </a:r>
            <a:r>
              <a:rPr lang="en" sz="1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Students with </a:t>
            </a: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Ds and Fs ELA and math</a:t>
            </a:r>
            <a:endParaRPr sz="1300" b="1">
              <a:solidFill>
                <a:srgbClr val="1D3E7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★"/>
            </a:pPr>
            <a:r>
              <a:rPr lang="en" sz="1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Targeted, essential standard</a:t>
            </a: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 intervention </a:t>
            </a:r>
            <a:endParaRPr sz="1300" b="1">
              <a:solidFill>
                <a:srgbClr val="1D3E7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★"/>
            </a:pP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Social emotional </a:t>
            </a:r>
            <a:r>
              <a:rPr lang="en" sz="1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support</a:t>
            </a:r>
            <a:endParaRPr sz="1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High</a:t>
            </a:r>
            <a:endParaRPr sz="13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★"/>
            </a:pP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Intervention/remediation: </a:t>
            </a:r>
            <a:r>
              <a:rPr lang="en" sz="1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Fs, Ds where there is room </a:t>
            </a:r>
            <a:endParaRPr sz="1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Raleway"/>
              <a:buChar char="★"/>
            </a:pP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Scholastic Bridge: </a:t>
            </a:r>
            <a:r>
              <a:rPr lang="en" sz="13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Incoming 9th graders who need academic, study skills, executive functioning support</a:t>
            </a:r>
            <a:endParaRPr sz="13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300"/>
              <a:buFont typeface="Raleway"/>
              <a:buChar char="★"/>
            </a:pPr>
            <a:r>
              <a:rPr lang="en" sz="13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Social emotional support</a:t>
            </a:r>
            <a:endParaRPr sz="1300" b="1">
              <a:solidFill>
                <a:srgbClr val="1D3E7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/>
          </a:p>
        </p:txBody>
      </p:sp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98" y="1893475"/>
            <a:ext cx="1651500" cy="11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7175" y="1026000"/>
            <a:ext cx="1745100" cy="123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aleway"/>
                <a:ea typeface="Raleway"/>
                <a:cs typeface="Raleway"/>
                <a:sym typeface="Raleway"/>
              </a:rPr>
              <a:t>Access/ Enrollment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2191200" y="715100"/>
            <a:ext cx="5345700" cy="363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Elementary and Middle School: </a:t>
            </a:r>
            <a:endParaRPr sz="19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Google form </a:t>
            </a:r>
            <a:r>
              <a:rPr lang="en" sz="18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recommending summer school </a:t>
            </a:r>
            <a:r>
              <a:rPr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will be sent to families from teacher, counselor or administrator. Families will confirm/decline enrollment.</a:t>
            </a:r>
            <a:endParaRPr sz="18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>
              <a:solidFill>
                <a:srgbClr val="000000"/>
              </a:solidFill>
              <a:highlight>
                <a:srgbClr val="FFFF00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High School: </a:t>
            </a:r>
            <a:endParaRPr sz="19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Counselors will meet with students </a:t>
            </a:r>
            <a:r>
              <a:rPr lang="en" sz="18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individually and give enrollment form</a:t>
            </a:r>
            <a:r>
              <a:rPr lang="en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in person or virtually.</a:t>
            </a: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800" b="1">
              <a:solidFill>
                <a:srgbClr val="00000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50" y="2140775"/>
            <a:ext cx="1420125" cy="14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2400" y="1026000"/>
            <a:ext cx="2027700" cy="115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Intervention/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latin typeface="Raleway"/>
                <a:ea typeface="Raleway"/>
                <a:cs typeface="Raleway"/>
                <a:sym typeface="Raleway"/>
              </a:rPr>
              <a:t>Family Request</a:t>
            </a:r>
            <a:endParaRPr sz="2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4" name="Google Shape;134;p20"/>
          <p:cNvSpPr txBox="1">
            <a:spLocks noGrp="1"/>
          </p:cNvSpPr>
          <p:nvPr>
            <p:ph type="sldNum" idx="12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2155875" y="439575"/>
            <a:ext cx="5345700" cy="39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Raleway"/>
              <a:buChar char="★"/>
            </a:pPr>
            <a:r>
              <a:rPr lang="en" sz="1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Families/students who weren’t recommended for summer school  </a:t>
            </a:r>
            <a:r>
              <a:rPr lang="en" sz="15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may submit a request to enroll</a:t>
            </a:r>
            <a:r>
              <a:rPr lang="en" sz="150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their child in summer school to receive academic (math/ELA, and/or SEL) support</a:t>
            </a:r>
            <a:endParaRPr sz="1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★"/>
            </a:pPr>
            <a:r>
              <a:rPr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Families will apply through their home site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500"/>
              <a:buFont typeface="Raleway"/>
              <a:buChar char="○"/>
            </a:pPr>
            <a:r>
              <a:rPr lang="en" sz="15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Google form</a:t>
            </a:r>
            <a:endParaRPr sz="1500" b="1">
              <a:solidFill>
                <a:srgbClr val="1D3E7C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Raleway"/>
              <a:buChar char="★"/>
            </a:pPr>
            <a:r>
              <a:rPr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Our goal is to provide an </a:t>
            </a:r>
            <a:r>
              <a:rPr lang="en" sz="1500" b="1">
                <a:solidFill>
                  <a:srgbClr val="1D3E7C"/>
                </a:solidFill>
                <a:latin typeface="Raleway"/>
                <a:ea typeface="Raleway"/>
                <a:cs typeface="Raleway"/>
                <a:sym typeface="Raleway"/>
              </a:rPr>
              <a:t>opportunity for all students </a:t>
            </a:r>
            <a:r>
              <a:rPr lang="en" sz="1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who want to attend summer school</a:t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700"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240" y="2349800"/>
            <a:ext cx="1524024" cy="80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ctavia template">
  <a:themeElements>
    <a:clrScheme name="Custom 347">
      <a:dk1>
        <a:srgbClr val="000000"/>
      </a:dk1>
      <a:lt1>
        <a:srgbClr val="FFFFFF"/>
      </a:lt1>
      <a:dk2>
        <a:srgbClr val="6B6E81"/>
      </a:dk2>
      <a:lt2>
        <a:srgbClr val="D9DCE6"/>
      </a:lt2>
      <a:accent1>
        <a:srgbClr val="1D3E7C"/>
      </a:accent1>
      <a:accent2>
        <a:srgbClr val="5A7EC2"/>
      </a:accent2>
      <a:accent3>
        <a:srgbClr val="A3D4F3"/>
      </a:accent3>
      <a:accent4>
        <a:srgbClr val="FDF6DA"/>
      </a:accent4>
      <a:accent5>
        <a:srgbClr val="FAE388"/>
      </a:accent5>
      <a:accent6>
        <a:srgbClr val="F8C03E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On-screen Show (16:9)</PresentationFormat>
  <Paragraphs>137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Raleway</vt:lpstr>
      <vt:lpstr>Playfair Display</vt:lpstr>
      <vt:lpstr>IBM Plex Sans Condensed</vt:lpstr>
      <vt:lpstr>Frank Ruhl Libre Light</vt:lpstr>
      <vt:lpstr>Frank Ruhl Libre</vt:lpstr>
      <vt:lpstr>Arial</vt:lpstr>
      <vt:lpstr>Octavia template</vt:lpstr>
      <vt:lpstr>    SRVUSD Summer School 2021     </vt:lpstr>
      <vt:lpstr>Purpose of Summer School</vt:lpstr>
      <vt:lpstr>Format</vt:lpstr>
      <vt:lpstr>Locations</vt:lpstr>
      <vt:lpstr>  Dates</vt:lpstr>
      <vt:lpstr>Programs</vt:lpstr>
      <vt:lpstr>Students</vt:lpstr>
      <vt:lpstr>Access/ Enrollment</vt:lpstr>
      <vt:lpstr>Intervention/ Family Request</vt:lpstr>
      <vt:lpstr>Curriculum &amp; Instruction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SRVUSD Summer School 2021     </dc:title>
  <dc:creator>Fischer, Cindy [EC]</dc:creator>
  <cp:lastModifiedBy>Fischer, Cindy [EC]</cp:lastModifiedBy>
  <cp:revision>1</cp:revision>
  <dcterms:modified xsi:type="dcterms:W3CDTF">2021-04-19T20:18:20Z</dcterms:modified>
</cp:coreProperties>
</file>